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21" r:id="rId2"/>
    <p:sldMasterId id="2147483733" r:id="rId3"/>
  </p:sldMasterIdLst>
  <p:notesMasterIdLst>
    <p:notesMasterId r:id="rId25"/>
  </p:notesMasterIdLst>
  <p:handoutMasterIdLst>
    <p:handoutMasterId r:id="rId26"/>
  </p:handoutMasterIdLst>
  <p:sldIdLst>
    <p:sldId id="319" r:id="rId4"/>
    <p:sldId id="256" r:id="rId5"/>
    <p:sldId id="321" r:id="rId6"/>
    <p:sldId id="320" r:id="rId7"/>
    <p:sldId id="284" r:id="rId8"/>
    <p:sldId id="322" r:id="rId9"/>
    <p:sldId id="301" r:id="rId10"/>
    <p:sldId id="303" r:id="rId11"/>
    <p:sldId id="323" r:id="rId12"/>
    <p:sldId id="270" r:id="rId13"/>
    <p:sldId id="274" r:id="rId14"/>
    <p:sldId id="400" r:id="rId15"/>
    <p:sldId id="307" r:id="rId16"/>
    <p:sldId id="401" r:id="rId17"/>
    <p:sldId id="308" r:id="rId18"/>
    <p:sldId id="398" r:id="rId19"/>
    <p:sldId id="403" r:id="rId20"/>
    <p:sldId id="312" r:id="rId21"/>
    <p:sldId id="404" r:id="rId22"/>
    <p:sldId id="316" r:id="rId23"/>
    <p:sldId id="39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00CC"/>
    <a:srgbClr val="008000"/>
    <a:srgbClr val="FF9933"/>
    <a:srgbClr val="FF5050"/>
    <a:srgbClr val="9900FF"/>
    <a:srgbClr val="FF33CC"/>
    <a:srgbClr val="FF0066"/>
    <a:srgbClr val="FF3300"/>
    <a:srgbClr val="C80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4" autoAdjust="0"/>
    <p:restoredTop sz="94714" autoAdjust="0"/>
  </p:normalViewPr>
  <p:slideViewPr>
    <p:cSldViewPr>
      <p:cViewPr varScale="1">
        <p:scale>
          <a:sx n="62" d="100"/>
          <a:sy n="62" d="100"/>
        </p:scale>
        <p:origin x="153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32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6B8309E-4DC9-4CA3-8CCD-834AFE1A4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0CC20D8-382D-4469-8B68-1D93B657FA1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889651C-2183-45F4-A7CF-EEE9BA09A397}" type="datetime10">
              <a:rPr lang="en-US"/>
              <a:pPr>
                <a:defRPr/>
              </a:pPr>
              <a:t>15:28</a:t>
            </a:fld>
            <a:endParaRPr 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2588130C-998E-44CA-88E0-FA3E5B84A62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4D5FD19E-2679-46CE-99C5-60C6918765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B5E6F9-0060-465F-8A1E-6A88EC3F815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87DE741-FCE6-4A8D-968B-2CE360B876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D462018-E022-428A-B161-BC192676F7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0C2B603-F62D-4E0E-84F3-B117A725E726}" type="datetime10">
              <a:rPr lang="en-US"/>
              <a:pPr>
                <a:defRPr/>
              </a:pPr>
              <a:t>15:28</a:t>
            </a:fld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BD9423C-F19D-47CB-ADBE-D68662B73D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C921FE8-1FBC-4E86-A6E7-DDF529C3E2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076EF91-B28E-4D74-80F0-C99F3A01F93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1DE8301-A23E-4FFA-BA4E-6D475BDE1A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9DFC163-848A-44B6-AA71-7812C28DC44A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94C65B-EE39-42C7-9F0C-AD24695F2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625D50-887C-4503-976A-3EC7EF28E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5E535D-1E19-4532-B9E4-E31C8EEE3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863CA-C715-4E68-937E-E115B615F2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EE339A-DD9A-4D4F-AF2D-5DC949984A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BD4C33-967F-4C78-9A3F-02C3161E1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1C6EEC-EF91-413D-B872-F7ED003F88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FA9D5-7A86-4F5E-9295-FFB36CBBCAF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503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3DB449-25F9-45AE-8472-2B81E0011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D14322-3B97-4B89-A5CE-7507399AF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F1672C-BE47-4C27-B958-6F26DB8D1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EFC2E-4B70-4420-AC48-ACC6761440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270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0F5A-1F50-4499-8F2C-DE5D68643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80057-76E9-4F9E-AE85-22BBBC81E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85AAC-6F26-4D01-99D2-A149CD34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3BF88-3237-44A6-B79C-6DF593ED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D6FA5-5902-48BA-8716-8372211D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0642-1A46-439C-A657-088DD35D578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1079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6E45A-EE20-432F-8D30-3BDD8AEC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AEAF8-EB18-444E-BE29-FE1833AB3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0FB1B-9422-4626-84A2-DE76E900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625A1-A0F7-41F3-919E-76BE41B3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50A52-4D6F-4CFA-9B3A-1BB349E9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5707-D4CB-4C60-90FA-0D4BC365E0C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2932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13C8-FA54-4100-BCD2-F615FE65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4365D-780A-4662-94BC-83F10499C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31463-32F5-41A3-A855-F0F7D333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D1E20-6F66-4AB2-BFAA-E9D8299E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5C3E6-20DE-427D-B886-4850E2B5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8E10-5275-406A-AD42-78CB36171AA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9066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2BD6-9DCE-4B31-B8A4-D2F91D92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5909-4A70-4FDE-99A5-C7E296EC9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688F6-A0DA-4F53-ABAB-DD3F24099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0C76C-2129-41A2-916D-BC24D19C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1597E-CB90-4893-9B9F-4C6BC8CC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62EEB-2918-458A-A073-73A2F210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3DFE-BE74-442F-AE4F-098CF2BBEDB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9397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58F75-27AE-4B5A-AF1F-2C50A68C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09480-4B06-44FA-86DA-979F7180F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E761A-3615-47A1-8E3A-FE7450DAE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19986-EF8B-4C26-B802-40155655C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8742F-ACD1-4FCD-B310-99C9D87B0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65E5C-40D0-4A3D-875F-F6ECE7C2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65E5B-83D6-484D-B9FE-7A2F665A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7537E-ED47-4665-BA00-CDD1B9E4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534A-E50E-4305-A056-C1B9BC9A30EF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10887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2431D-3B2C-424A-96E6-B1010CD0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8AE2E-BB30-4664-8D6A-E3421AFA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AA97A0-4DAF-420C-902E-30F4758D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A608F-6B0F-4960-8978-D654DFD8D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2B88-EA6E-40F9-AED7-164775CF97B8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04330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D2501-2DF7-415B-85D4-1DBCD4CF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0EDDB8-BDBE-4576-A1C3-D154BDC6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D7944-022B-49F6-B629-FF074366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FDB4-7221-4E20-917C-1A313D0A9BB5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2071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D70A-5D5A-4D84-B965-86E6302FB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96966-8563-4DA1-89E2-153B51F1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E4E93-62F9-49A3-B5D6-5B844A901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7CF69-8392-423A-8615-AA61BBB78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75EE6-D034-4C3B-93AF-50C91F0D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1D860-B177-49EB-AAA8-7DBE0481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2692-C3CB-4CEE-BADC-A0D32F6E8FF8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951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5539E0-0F28-4C60-BFEC-A3A191E725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D320E4-5097-4FBC-A842-493F4485B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21824F-555A-4FA4-AA2A-762A7121B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D553F-D99C-44D1-96D7-A9F527B039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8530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4ABC-DBCF-44E9-AF50-2B0357688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DC5AD-AB65-415A-BDBA-940474DA5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1085-6544-4849-87D8-0E4151826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AF728-5ED9-4F12-987F-AC1D0E744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1E074-96B4-4E33-AF58-0A73FB9A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4D9B3-1F2B-4E1A-B306-0A906ACD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5B94-6DA7-46EF-9B07-339E8EF8E23C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53446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24E71-E1F8-4C2D-8730-02BFF0B3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F01BA-7CE7-4DFA-927F-A5644FCE4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0BCC-A7B3-4718-8CA3-1DD2ACFC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B23C2-17D3-4DFD-8387-37EB8F1A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A8B1-3DE8-4CA1-ADB7-1C685CE2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D2A0-F2BB-4EC9-AF8A-D2C468B19B7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5100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038A9-15D3-491F-9F65-4C5751F72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90A8B4-E016-4351-937B-B029022E7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86C0-6FCC-4521-9752-35C424D2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57FE2-7C03-4CE3-872E-329B5FE6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077AA-0A82-4141-A56B-7BACDCAC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366A-E564-4C2F-95E3-76C060E8BC08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69253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9A9E-C418-4613-AEE8-3D4FFC796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55B24-BC26-46FB-B5F3-217967DC2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75888-9894-41E3-9C87-2C88E295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A53FC-C723-4606-8015-84E34D1E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03437-DE40-47B6-B25D-1FA6A2C5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AEFD-457E-4B7D-9F0F-327F9727BB7F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1658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5F20-BA4B-4C68-BCC8-4BD0EFF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4F090-BD4B-4526-B3AD-A0CB143EA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9251A-D0B2-42DD-83CB-BF598ADB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F4B36-678B-41D9-B38E-37C6A4B38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4FDD5-CDE5-4163-8030-928C986B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3C82-FECF-4075-8918-57E9B19DDE7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79980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56CC-E79D-4BA2-8461-87B16F674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8CB85-9DC9-4BF1-8E02-C94EF9D77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466D8-4319-4444-A905-1F03142F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8C2FF-CBD9-4D18-AC64-B710D6E0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5B943-800E-4D9A-9200-E9C6430E0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8C1A-5CA1-4EC0-BF86-07517964F035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19815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07D2-2DD8-4485-87C7-E8DFC6E9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76511-21F7-40DC-BBEB-0AEE40215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64844-3FD9-4611-B14D-2F0D6EADB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D8A48-2E6E-4B92-B361-B38A11AF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A52A9-12DE-4D6C-A02E-A3B660B7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D4919-3C2E-4B06-90B9-5185C156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F0C09-C69E-45DD-A3A3-228A8031271C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6985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96F8-8F95-4153-A9C8-94A60FA1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3EF3A-FE51-43AD-B406-D4E1EBCB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EBDB9-DFAC-45A0-A3A4-B32651FC9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C95C8-0F63-4DE7-9890-26136955E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0E2F7-757C-4B79-B3F3-FACB9F31E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DA41FF-3F89-4FF3-9D3C-60D9601D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C2750A-9A5E-4CC0-A256-6EB7C27C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950711-33CE-4FA8-9486-5466E456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2D62-B6B9-4B09-91D6-6F41FBDB17C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5039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68BA-1EDC-496D-8FA4-80599439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873FB-C75B-49CE-983C-2B08D42F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01E59-86D8-48D1-B331-A3773018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BA687-6366-4955-AD0C-2A5824DA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ACCC-10B6-450F-86EF-D6D40EB6EDD8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81857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E1937-F989-47A2-8AFC-4520AA2B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1E252-2833-4EF5-8C8F-3CDB212C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AFABF-463B-4B84-850B-C2C2ED67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4586-8E5F-4551-A834-024B37C213C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3197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B0B965-58BA-4E53-883C-9BE5047D1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EF9021-8EB1-49D3-8FE6-461060C86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A090DE-4026-4F10-8195-663573A4D7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167B3-DB2F-4A74-919B-2A9B308B82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2038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0848-9481-44ED-B9A0-9C25D2A96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F534F-6A56-4958-A947-C05356081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D3F51-9C8F-4E16-BA2A-B322BA992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D00DE-28DC-4481-9779-E8551021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5DCE9-983A-4A4C-9F4D-E22B6881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C3CC9-9A8B-4A60-8308-6027CC06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F51D-D317-4069-99A3-165487CE93E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19826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C81FF-997C-4E37-8A0B-41C13BC9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8A878-F57B-4E49-9630-9112A3BB7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8C4DB-E8F4-423A-9653-A7092D63B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3FE1E-D298-4EA8-84B2-75259B09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83A4A-4FC8-4082-A0B5-09428D97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FC23A-7926-4500-94F8-A36419E1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F1A6-7736-43D2-83C3-FE54DD488FE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8772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0857-5FA1-4B15-B078-91253F84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07787-4740-4BC2-B6E8-538D1B8F9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3B502-49B7-4B24-9D37-155D6986E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C16F-E1BB-4FB4-83E8-2717FD87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F1545-B91B-4532-B29E-C1427A67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D73E-8B5F-44B0-A539-29A5854FF2F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87286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0E1D-9CA9-42B3-A89A-B82F30D3F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6238D-3D9E-4D7D-8D20-88AE85332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C1868-8FEB-4B4F-B336-3772F39F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6D292-6F01-4561-813C-CA47ABDD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6ADBF-0015-429B-B8A0-8CD3CD9C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7DAA-949F-4E6E-849D-A0E3C4C0741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746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5C3CD3-56F6-4D41-A29B-CA9B334126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ACC3D8-96D8-490E-8B8D-2BC8B52AC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4807EA-55C0-4626-A8E4-6B9074395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59BEB-DEA8-4359-810B-BB7B6F5E262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93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3E7133-544E-4395-A654-E621681A4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23FFD6-3F3E-4191-A23C-3B73F822B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944383-3024-47E3-8674-078D60C6A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5D35C-8163-48B7-A33E-6A8F8036F7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400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219433-AC06-4730-95BB-AD9BE6BF19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8E50C1-09BD-451F-9781-046901182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670B73-8FA5-41CB-9CBA-FE4893CA0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C3987-5BBC-4B1B-B47E-6207C3691F2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9510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E818D9-30B4-4972-BF31-76040E7AE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7E74DA-7D3C-483B-8B93-A8A2FEC55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E792AE-2EE4-493B-84E2-147094F5A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5AF27-AE46-444B-BC3F-EBC4C8B1025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54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E0AF1A-975F-4DA5-9AEE-F898050FE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A36D2D-81F0-4397-9A73-659BAF8F46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96A4E-B5CF-4B7A-8336-46E2FF23B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087F3-27E3-46B5-A209-4621363F961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74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52293-551E-47AC-A474-4AFB7722D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51970-E647-4E2B-A9B4-CC0DB2B8A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D78DDE-7BF3-4FE8-9C0C-41141DE78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CE183-3B8A-41F5-A215-A90EFBED8B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766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4BD5075-2F55-4E20-A0E2-72C4D77F7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5B8F029-5A93-4D2B-B952-714796B41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489187B2-0BD7-4E01-A418-C8D1130C73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4A0D5143-C1DC-46CB-908F-5B6CA2212C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1DEE841A-E9D8-488B-95CC-2002CEDC38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69DDF7F-9B1D-439F-8445-898B3E0C98B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8EB3CA-D242-4579-8E1D-7D70A7897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CAF1E-6B0D-4157-BD3F-92482B997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36CF6-16D2-4DEE-BCCD-8B67B2E88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CCF3F-A22C-40EB-ADAA-8ABB5C20A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EEC4F-9A14-4DEB-AA0C-573179FB3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60642-1A46-439C-A657-088DD35D578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684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9FE00B-06AF-4DAC-A0F3-82378265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11C8B-3DBC-4741-A0B8-C28820364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9872C-C29D-4285-B137-44E6CB83F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DC654-A744-4933-B242-D9B644435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FAD68-6985-4AFE-9E18-039E20AA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DF7F-9B1D-439F-8445-898B3E0C98B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025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ẫu Background đẹp, đơn giản, sang trọng, tinh tế cho PowerPoint, Back">
            <a:extLst>
              <a:ext uri="{FF2B5EF4-FFF2-40B4-BE49-F238E27FC236}">
                <a16:creationId xmlns:a16="http://schemas.microsoft.com/office/drawing/2014/main" id="{55BFB417-B965-4C00-A9C1-B26561163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79"/>
            <a:ext cx="9144000" cy="68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5">
            <a:extLst>
              <a:ext uri="{FF2B5EF4-FFF2-40B4-BE49-F238E27FC236}">
                <a16:creationId xmlns:a16="http://schemas.microsoft.com/office/drawing/2014/main" id="{738ECB8B-7B99-4B81-9BF1-28ED56A30FE5}"/>
              </a:ext>
            </a:extLst>
          </p:cNvPr>
          <p:cNvSpPr>
            <a:spLocks noTextEdit="1"/>
          </p:cNvSpPr>
          <p:nvPr/>
        </p:nvSpPr>
        <p:spPr>
          <a:xfrm>
            <a:off x="1286559" y="1051639"/>
            <a:ext cx="6557760" cy="12593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noProof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noProof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TẬP ĐỌC LỚP 4</a:t>
            </a:r>
          </a:p>
        </p:txBody>
      </p:sp>
      <p:sp>
        <p:nvSpPr>
          <p:cNvPr id="4" name="WordArt 19">
            <a:extLst>
              <a:ext uri="{FF2B5EF4-FFF2-40B4-BE49-F238E27FC236}">
                <a16:creationId xmlns:a16="http://schemas.microsoft.com/office/drawing/2014/main" id="{21E673C5-F9F2-4806-84B9-7A98113B1C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0840" y="381001"/>
            <a:ext cx="7467600" cy="420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0"/>
                <a:gradFill flip="none" rotWithShape="1">
                  <a:gsLst>
                    <a:gs pos="0">
                      <a:srgbClr val="6600CC">
                        <a:shade val="30000"/>
                        <a:satMod val="115000"/>
                      </a:srgbClr>
                    </a:gs>
                    <a:gs pos="50000">
                      <a:srgbClr val="6600CC">
                        <a:shade val="67500"/>
                        <a:satMod val="115000"/>
                      </a:srgbClr>
                    </a:gs>
                    <a:gs pos="100000">
                      <a:srgbClr val="6600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TRẦN BÌNH TRỌNG</a:t>
            </a:r>
            <a:endParaRPr lang="en-US" b="1" kern="10" dirty="0">
              <a:ln w="0"/>
              <a:gradFill flip="none" rotWithShape="1">
                <a:gsLst>
                  <a:gs pos="0">
                    <a:srgbClr val="6600CC">
                      <a:shade val="30000"/>
                      <a:satMod val="115000"/>
                    </a:srgbClr>
                  </a:gs>
                  <a:gs pos="50000">
                    <a:srgbClr val="6600CC">
                      <a:shade val="67500"/>
                      <a:satMod val="115000"/>
                    </a:srgbClr>
                  </a:gs>
                  <a:gs pos="100000">
                    <a:srgbClr val="6600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17">
            <a:extLst>
              <a:ext uri="{FF2B5EF4-FFF2-40B4-BE49-F238E27FC236}">
                <a16:creationId xmlns:a16="http://schemas.microsoft.com/office/drawing/2014/main" id="{10CBCFD8-89B1-428E-AD49-916B3654B4AC}"/>
              </a:ext>
            </a:extLst>
          </p:cNvPr>
          <p:cNvSpPr>
            <a:spLocks noTextEdit="1"/>
          </p:cNvSpPr>
          <p:nvPr/>
        </p:nvSpPr>
        <p:spPr>
          <a:xfrm>
            <a:off x="536294" y="3444939"/>
            <a:ext cx="8392160" cy="1977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kern="1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nước mình</a:t>
            </a:r>
            <a:endParaRPr lang="en-US" sz="3600" b="1" kern="1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Admin\Downloads\logo tran binh ttrong.png">
            <a:extLst>
              <a:ext uri="{FF2B5EF4-FFF2-40B4-BE49-F238E27FC236}">
                <a16:creationId xmlns:a16="http://schemas.microsoft.com/office/drawing/2014/main" id="{39D86AD3-48F4-4179-BE5C-28CED4770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WordArt 15">
            <a:extLst>
              <a:ext uri="{FF2B5EF4-FFF2-40B4-BE49-F238E27FC236}">
                <a16:creationId xmlns:a16="http://schemas.microsoft.com/office/drawing/2014/main" id="{41E90D1B-A062-4C25-B9AF-E9D2E093E3BC}"/>
              </a:ext>
            </a:extLst>
          </p:cNvPr>
          <p:cNvSpPr>
            <a:spLocks noTextEdit="1"/>
          </p:cNvSpPr>
          <p:nvPr/>
        </p:nvSpPr>
        <p:spPr>
          <a:xfrm>
            <a:off x="3657599" y="2514989"/>
            <a:ext cx="2149549" cy="7259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noProof="1">
                <a:ln w="222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noProof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 2</a:t>
            </a:r>
          </a:p>
        </p:txBody>
      </p:sp>
      <p:sp>
        <p:nvSpPr>
          <p:cNvPr id="15" name="WordArt 19">
            <a:extLst>
              <a:ext uri="{FF2B5EF4-FFF2-40B4-BE49-F238E27FC236}">
                <a16:creationId xmlns:a16="http://schemas.microsoft.com/office/drawing/2014/main" id="{47418182-C847-48AE-9EA8-AA953634D3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0840" y="5943600"/>
            <a:ext cx="6557760" cy="4251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ln w="0"/>
                <a:gradFill flip="none" rotWithShape="1">
                  <a:gsLst>
                    <a:gs pos="0">
                      <a:srgbClr val="6600CC">
                        <a:shade val="30000"/>
                        <a:satMod val="115000"/>
                      </a:srgbClr>
                    </a:gs>
                    <a:gs pos="50000">
                      <a:srgbClr val="6600CC">
                        <a:shade val="67500"/>
                        <a:satMod val="115000"/>
                      </a:srgbClr>
                    </a:gs>
                    <a:gs pos="100000">
                      <a:srgbClr val="6600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LÊ TRẦN KIM HẰNG</a:t>
            </a:r>
          </a:p>
        </p:txBody>
      </p:sp>
    </p:spTree>
    <p:extLst>
      <p:ext uri="{BB962C8B-B14F-4D97-AF65-F5344CB8AC3E}">
        <p14:creationId xmlns:p14="http://schemas.microsoft.com/office/powerpoint/2010/main" val="35660276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9" name="Text Box 15">
            <a:extLst>
              <a:ext uri="{FF2B5EF4-FFF2-40B4-BE49-F238E27FC236}">
                <a16:creationId xmlns:a16="http://schemas.microsoft.com/office/drawing/2014/main" id="{A029CE14-2E78-44F5-91C7-20ACF3AED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7471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Vì sao tác giả yêu truyện cổ nước nhà?</a:t>
            </a:r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4FB1430E-8361-4A34-8DB7-16067BCC3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46867"/>
            <a:ext cx="8686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truyện cổ của nước mình rất nhân hậu, ý nghĩa rất sâu xa.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Vì truyện cổ giúp ta nhận ra những phẩm chất quý báu của cha ông: công bằng, thông minh, độ lượng, đa tình, đa mang,…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Vì truyện cổ truyền cho đời sau nhiều lời răn dạy quý báu của cha ông: nhân hậu, ở hiền, chăm làm, tự tin…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CACEF-F6F9-4D0B-980F-379976F7C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40" y="5585539"/>
            <a:ext cx="8226175" cy="1077913"/>
          </a:xfrm>
          <a:prstGeom prst="homePlate">
            <a:avLst/>
          </a:prstGeom>
          <a:ln w="285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Ca ngợi truyện cổ, đề cao lòng nhân hậu, ăn ở hiền lành.</a:t>
            </a:r>
          </a:p>
        </p:txBody>
      </p:sp>
      <p:pic>
        <p:nvPicPr>
          <p:cNvPr id="6" name="Picture 2" descr="C:\Users\Admin\Downloads\logo tran binh ttrong.png">
            <a:extLst>
              <a:ext uri="{FF2B5EF4-FFF2-40B4-BE49-F238E27FC236}">
                <a16:creationId xmlns:a16="http://schemas.microsoft.com/office/drawing/2014/main" id="{67A7B0CD-B23A-4E66-9A0D-0FFA9850F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93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>
            <a:extLst>
              <a:ext uri="{FF2B5EF4-FFF2-40B4-BE49-F238E27FC236}">
                <a16:creationId xmlns:a16="http://schemas.microsoft.com/office/drawing/2014/main" id="{AA5653CF-4625-4899-8783-F8802A387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7651"/>
            <a:ext cx="7239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Những truyện cổ nào được nhắc đến trong bài thơ?</a:t>
            </a: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FC727E1B-F4B3-4A18-B8CE-D969CE990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73024"/>
            <a:ext cx="876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b="1" i="1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Cám ; Đẽo cày giữa đường</a:t>
            </a:r>
          </a:p>
        </p:txBody>
      </p:sp>
      <p:pic>
        <p:nvPicPr>
          <p:cNvPr id="6" name="Picture 2" descr="C:\Users\Admin\Downloads\logo tran binh ttrong.png">
            <a:extLst>
              <a:ext uri="{FF2B5EF4-FFF2-40B4-BE49-F238E27FC236}">
                <a16:creationId xmlns:a16="http://schemas.microsoft.com/office/drawing/2014/main" id="{8E09C401-DECB-448B-8625-4C7B7E9E8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93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ấm Cám ( truyện cổ tích) - LOCAP">
            <a:extLst>
              <a:ext uri="{FF2B5EF4-FFF2-40B4-BE49-F238E27FC236}">
                <a16:creationId xmlns:a16="http://schemas.microsoft.com/office/drawing/2014/main" id="{18992FF9-A0E9-4FEA-ABB3-8791D1AC7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00381"/>
            <a:ext cx="4114801" cy="438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ch hay mỗi ngày: Kể chuyện nguồn gốc câu thành ngữ &amp;quot;Đẽo cày giữa đường&amp;quot; -  Tỉnh Đoàn Thanh Niên Cao Bằng">
            <a:extLst>
              <a:ext uri="{FF2B5EF4-FFF2-40B4-BE49-F238E27FC236}">
                <a16:creationId xmlns:a16="http://schemas.microsoft.com/office/drawing/2014/main" id="{752298F4-093C-417C-B357-E9BB140D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199922"/>
            <a:ext cx="3962400" cy="435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402133-81E5-405F-8004-ABB50248F941}"/>
              </a:ext>
            </a:extLst>
          </p:cNvPr>
          <p:cNvSpPr txBox="1">
            <a:spLocks/>
          </p:cNvSpPr>
          <p:nvPr/>
        </p:nvSpPr>
        <p:spPr bwMode="auto">
          <a:xfrm>
            <a:off x="1219200" y="2286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Hai câu chuyện này muốn khuyên chúng ta điều gì?</a:t>
            </a:r>
          </a:p>
        </p:txBody>
      </p:sp>
      <p:pic>
        <p:nvPicPr>
          <p:cNvPr id="4" name="Picture 2" descr="C:\Users\Admin\Downloads\logo tran binh ttrong.png">
            <a:extLst>
              <a:ext uri="{FF2B5EF4-FFF2-40B4-BE49-F238E27FC236}">
                <a16:creationId xmlns:a16="http://schemas.microsoft.com/office/drawing/2014/main" id="{2DF8416E-E862-43D6-9704-31D9BDF7D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93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ấm Cám ( truyện cổ tích) - LOCAP">
            <a:extLst>
              <a:ext uri="{FF2B5EF4-FFF2-40B4-BE49-F238E27FC236}">
                <a16:creationId xmlns:a16="http://schemas.microsoft.com/office/drawing/2014/main" id="{10A01002-1265-45F7-B5AC-8631DB1FE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1387867"/>
            <a:ext cx="2438400" cy="259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1FFF9-1684-401D-9FD8-FC8D2906CDE2}"/>
              </a:ext>
            </a:extLst>
          </p:cNvPr>
          <p:cNvSpPr txBox="1"/>
          <p:nvPr/>
        </p:nvSpPr>
        <p:spPr>
          <a:xfrm>
            <a:off x="3115638" y="1706171"/>
            <a:ext cx="59521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Truyện “Tấm Cám” khuyên chúng ta sống phải chăm làm, ăn ở nhân hậu, hiền lành.</a:t>
            </a:r>
          </a:p>
        </p:txBody>
      </p:sp>
      <p:pic>
        <p:nvPicPr>
          <p:cNvPr id="13" name="Picture 4" descr="Sách hay mỗi ngày: Kể chuyện nguồn gốc câu thành ngữ &amp;quot;Đẽo cày giữa đường&amp;quot; -  Tỉnh Đoàn Thanh Niên Cao Bằng">
            <a:extLst>
              <a:ext uri="{FF2B5EF4-FFF2-40B4-BE49-F238E27FC236}">
                <a16:creationId xmlns:a16="http://schemas.microsoft.com/office/drawing/2014/main" id="{13428CB3-2830-4C4A-A5ED-B2CCA0D4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68" y="3459984"/>
            <a:ext cx="2781300" cy="30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805A04-C2B1-4E5A-8C89-347563663347}"/>
              </a:ext>
            </a:extLst>
          </p:cNvPr>
          <p:cNvSpPr txBox="1"/>
          <p:nvPr/>
        </p:nvSpPr>
        <p:spPr>
          <a:xfrm>
            <a:off x="244011" y="4300096"/>
            <a:ext cx="57997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Truyện “Đẽo cày giữa đường” khuyên chúng ta cần phải tự tin, có chính kiến khi làm bất cứ việc gì.</a:t>
            </a:r>
          </a:p>
        </p:txBody>
      </p:sp>
    </p:spTree>
    <p:extLst>
      <p:ext uri="{BB962C8B-B14F-4D97-AF65-F5344CB8AC3E}">
        <p14:creationId xmlns:p14="http://schemas.microsoft.com/office/powerpoint/2010/main" val="294560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A1CBD672-8875-4AB3-9134-5271D9EC450F}"/>
              </a:ext>
            </a:extLst>
          </p:cNvPr>
          <p:cNvSpPr txBox="1">
            <a:spLocks/>
          </p:cNvSpPr>
          <p:nvPr/>
        </p:nvSpPr>
        <p:spPr bwMode="auto">
          <a:xfrm>
            <a:off x="1143000" y="169444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Tìm thêm những truyện cổ khác thể hiện sự nhân hậu của người Việt Nam ta?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B77715F-F93B-465E-A5D8-B476D961D8FB}"/>
              </a:ext>
            </a:extLst>
          </p:cNvPr>
          <p:cNvSpPr txBox="1">
            <a:spLocks/>
          </p:cNvSpPr>
          <p:nvPr/>
        </p:nvSpPr>
        <p:spPr bwMode="auto">
          <a:xfrm>
            <a:off x="-136133" y="1371600"/>
            <a:ext cx="899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3000" b="1" i="1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hồ Ba Bể, Nàng tiên Ốc, Sọ Dừa, Sự tích dưa hấu, Thạch Sanh,…</a:t>
            </a:r>
          </a:p>
        </p:txBody>
      </p:sp>
      <p:pic>
        <p:nvPicPr>
          <p:cNvPr id="12" name="Picture 2" descr="C:\Users\Admin\Downloads\logo tran binh ttrong.png">
            <a:extLst>
              <a:ext uri="{FF2B5EF4-FFF2-40B4-BE49-F238E27FC236}">
                <a16:creationId xmlns:a16="http://schemas.microsoft.com/office/drawing/2014/main" id="{100EF9A9-E73C-42C4-B1E1-95C0C937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531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ranh truyện dân gian Việt Nam - Sự tích Hồ Ba Bể | Nhà xuất bản Kim Đồng">
            <a:extLst>
              <a:ext uri="{FF2B5EF4-FFF2-40B4-BE49-F238E27FC236}">
                <a16:creationId xmlns:a16="http://schemas.microsoft.com/office/drawing/2014/main" id="{BA6893E4-DC85-474E-B99E-259746298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6" y="2597431"/>
            <a:ext cx="2876098" cy="40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ọ Dừa – Wikipedia tiếng Việt">
            <a:extLst>
              <a:ext uri="{FF2B5EF4-FFF2-40B4-BE49-F238E27FC236}">
                <a16:creationId xmlns:a16="http://schemas.microsoft.com/office/drawing/2014/main" id="{5F10B814-9330-4C28-81ED-06798FDA7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42" y="2597431"/>
            <a:ext cx="2774558" cy="40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uyện Cổ Tích Việt Nam Đặc Sắc - Sự Tích Dưa Hấu – abbooks">
            <a:extLst>
              <a:ext uri="{FF2B5EF4-FFF2-40B4-BE49-F238E27FC236}">
                <a16:creationId xmlns:a16="http://schemas.microsoft.com/office/drawing/2014/main" id="{5BF4F6C5-AA12-4EE3-B617-CE977A58A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r="13999"/>
          <a:stretch/>
        </p:blipFill>
        <p:spPr bwMode="auto">
          <a:xfrm>
            <a:off x="6083288" y="2497556"/>
            <a:ext cx="2945611" cy="42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>
            <a:extLst>
              <a:ext uri="{FF2B5EF4-FFF2-40B4-BE49-F238E27FC236}">
                <a16:creationId xmlns:a16="http://schemas.microsoft.com/office/drawing/2014/main" id="{11C7B7F9-361F-477A-8225-298955132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65736"/>
            <a:ext cx="68311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Em hiểu hai câu thơ cuối của bài như thế nào?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FA79CA51-C97A-41E4-92E0-B35BADB3E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77" y="2577405"/>
            <a:ext cx="84840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Truyện cổ là lời dạy của cha ông răn dạy đối với con cháu đời sau: sống nhân hậu, độ lượng, công bằng, chăm chỉ, tự tin,…</a:t>
            </a:r>
            <a:endParaRPr lang="en-US" altLang="vi-VN" sz="2800" b="1">
              <a:latin typeface="VNI-Time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45275-09E2-4252-ADED-35D7965BB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4" y="4865687"/>
            <a:ext cx="8484046" cy="1077913"/>
          </a:xfrm>
          <a:prstGeom prst="homePlate">
            <a:avLst/>
          </a:prstGeom>
          <a:ln w="285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là bài học quý của cha ông răn dạy con cháu đời sau.</a:t>
            </a:r>
          </a:p>
        </p:txBody>
      </p:sp>
      <p:pic>
        <p:nvPicPr>
          <p:cNvPr id="12" name="Picture 2" descr="C:\Users\Admin\Downloads\logo tran binh ttrong.png">
            <a:extLst>
              <a:ext uri="{FF2B5EF4-FFF2-40B4-BE49-F238E27FC236}">
                <a16:creationId xmlns:a16="http://schemas.microsoft.com/office/drawing/2014/main" id="{100EF9A9-E73C-42C4-B1E1-95C0C937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93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9906E2-987E-43C0-A170-DCC203C953DC}"/>
              </a:ext>
            </a:extLst>
          </p:cNvPr>
          <p:cNvSpPr txBox="1"/>
          <p:nvPr/>
        </p:nvSpPr>
        <p:spPr>
          <a:xfrm>
            <a:off x="2139594" y="1364758"/>
            <a:ext cx="48648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0" i="1">
                <a:solidFill>
                  <a:srgbClr val="FF0000"/>
                </a:solidFill>
                <a:effectLst/>
                <a:latin typeface="+mj-lt"/>
              </a:rPr>
              <a:t>Tôi nghe truyện cổ thầm thì</a:t>
            </a:r>
          </a:p>
          <a:p>
            <a:pPr algn="ctr"/>
            <a:r>
              <a:rPr lang="vi-VN" sz="2800" b="0" i="1">
                <a:solidFill>
                  <a:srgbClr val="FF0000"/>
                </a:solidFill>
                <a:effectLst/>
                <a:latin typeface="+mj-lt"/>
              </a:rPr>
              <a:t>Lời cha ông dạy cũng vì đời sau.</a:t>
            </a:r>
          </a:p>
        </p:txBody>
      </p:sp>
    </p:spTree>
    <p:extLst>
      <p:ext uri="{BB962C8B-B14F-4D97-AF65-F5344CB8AC3E}">
        <p14:creationId xmlns:p14="http://schemas.microsoft.com/office/powerpoint/2010/main" val="3771526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1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FF08FB-30FA-4D1D-8FAC-F8A2A6245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3391"/>
            <a:ext cx="7086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nhắc lại các ý chính của bài “Truyện cổ nước mình” nhé!</a:t>
            </a:r>
          </a:p>
        </p:txBody>
      </p:sp>
      <p:pic>
        <p:nvPicPr>
          <p:cNvPr id="7" name="Picture 2" descr="C:\Users\Admin\Downloads\logo tran binh ttrong.png">
            <a:extLst>
              <a:ext uri="{FF2B5EF4-FFF2-40B4-BE49-F238E27FC236}">
                <a16:creationId xmlns:a16="http://schemas.microsoft.com/office/drawing/2014/main" id="{520B79B6-43F3-4AAA-AE4F-9D2ED554A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93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FE0324-F4D1-4ABB-ABB5-B3180CC74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944" y="1825848"/>
            <a:ext cx="5263793" cy="1569660"/>
          </a:xfrm>
          <a:prstGeom prst="homePlate">
            <a:avLst/>
          </a:prstGeom>
          <a:ln w="285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   Ca ngợi truyện cổ, đề cao lòng nhân hậu, ăn ở hiền lành.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7BE297-111B-41AC-A481-030257BF3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533" y="4127010"/>
            <a:ext cx="5197867" cy="1569660"/>
          </a:xfrm>
          <a:prstGeom prst="homePlate">
            <a:avLst/>
          </a:prstGeom>
          <a:ln w="285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là bài học quý của cha ông răn dạy con cháu đời sau.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8A39EC-8767-4532-91CA-79AD3F07E8D2}"/>
              </a:ext>
            </a:extLst>
          </p:cNvPr>
          <p:cNvGrpSpPr/>
          <p:nvPr/>
        </p:nvGrpSpPr>
        <p:grpSpPr>
          <a:xfrm>
            <a:off x="3425" y="2286000"/>
            <a:ext cx="3041149" cy="2501740"/>
            <a:chOff x="17125" y="1981200"/>
            <a:chExt cx="3041149" cy="2501740"/>
          </a:xfrm>
        </p:grpSpPr>
        <p:pic>
          <p:nvPicPr>
            <p:cNvPr id="4098" name="Picture 2" descr="Trả lời câu hỏi bài Tập đọc Truyện cổ nước mình | Hướng dẫn soạn bài Tập  đọc Truyện cổ nước mình">
              <a:extLst>
                <a:ext uri="{FF2B5EF4-FFF2-40B4-BE49-F238E27FC236}">
                  <a16:creationId xmlns:a16="http://schemas.microsoft.com/office/drawing/2014/main" id="{7CA662F4-B4A8-4EC1-9F1E-9A50CFB6E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63" y="1981200"/>
              <a:ext cx="2705528" cy="2149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1DD27F-7AE6-4C01-9F6C-56C1B7E05E67}"/>
                </a:ext>
              </a:extLst>
            </p:cNvPr>
            <p:cNvSpPr txBox="1"/>
            <p:nvPr/>
          </p:nvSpPr>
          <p:spPr>
            <a:xfrm>
              <a:off x="17125" y="4021275"/>
              <a:ext cx="30411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vi-V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 cổ nước mình</a:t>
              </a:r>
              <a:endParaRPr lang="en-US" sz="240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18FF56-DC68-4C64-ADD4-8BF1745C1C59}"/>
              </a:ext>
            </a:extLst>
          </p:cNvPr>
          <p:cNvCxnSpPr>
            <a:cxnSpLocks/>
            <a:stCxn id="4098" idx="3"/>
          </p:cNvCxnSpPr>
          <p:nvPr/>
        </p:nvCxnSpPr>
        <p:spPr>
          <a:xfrm flipV="1">
            <a:off x="2839091" y="2610678"/>
            <a:ext cx="742309" cy="74994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F10C4E-866C-468A-B390-F054F89492A7}"/>
              </a:ext>
            </a:extLst>
          </p:cNvPr>
          <p:cNvCxnSpPr>
            <a:cxnSpLocks/>
            <a:stCxn id="4098" idx="3"/>
          </p:cNvCxnSpPr>
          <p:nvPr/>
        </p:nvCxnSpPr>
        <p:spPr>
          <a:xfrm>
            <a:off x="2839091" y="3360626"/>
            <a:ext cx="742309" cy="119628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Top 999+ hình nền powerpoint đẹp, ấn tượng - GIÚP BẠN">
            <a:extLst>
              <a:ext uri="{FF2B5EF4-FFF2-40B4-BE49-F238E27FC236}">
                <a16:creationId xmlns:a16="http://schemas.microsoft.com/office/drawing/2014/main" id="{5A1DC1A5-6FB9-4B63-BF1F-D79474898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68FA4-E331-4501-8C54-687C2A4F7B32}"/>
              </a:ext>
            </a:extLst>
          </p:cNvPr>
          <p:cNvSpPr txBox="1"/>
          <p:nvPr/>
        </p:nvSpPr>
        <p:spPr>
          <a:xfrm>
            <a:off x="803422" y="2438400"/>
            <a:ext cx="7537155" cy="15731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vi-V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 truyện cổ của nước ta vừa nhân hậu, thông minh vừa chứa đựng kinh nghiệm quý báu của cha ông.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8B18C-A318-4CEA-AFED-6726CAA3526F}"/>
              </a:ext>
            </a:extLst>
          </p:cNvPr>
          <p:cNvSpPr txBox="1"/>
          <p:nvPr/>
        </p:nvSpPr>
        <p:spPr>
          <a:xfrm>
            <a:off x="2133600" y="609600"/>
            <a:ext cx="5491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</a:p>
        </p:txBody>
      </p:sp>
      <p:pic>
        <p:nvPicPr>
          <p:cNvPr id="5" name="Picture 2" descr="C:\Users\Admin\Downloads\logo tran binh ttrong.png">
            <a:extLst>
              <a:ext uri="{FF2B5EF4-FFF2-40B4-BE49-F238E27FC236}">
                <a16:creationId xmlns:a16="http://schemas.microsoft.com/office/drawing/2014/main" id="{FF04639E-F31C-4915-9995-043453484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2" y="42226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Download Board Template With Five Kids In Garden for free | Kids frames,  Early childhood centre, School images">
            <a:extLst>
              <a:ext uri="{FF2B5EF4-FFF2-40B4-BE49-F238E27FC236}">
                <a16:creationId xmlns:a16="http://schemas.microsoft.com/office/drawing/2014/main" id="{4B64EF32-9EE9-482B-9286-1CBAD1D50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96"/>
            <a:ext cx="9144000" cy="686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45E1BB-60C3-4614-BFF9-02A1CEA1A210}"/>
              </a:ext>
            </a:extLst>
          </p:cNvPr>
          <p:cNvSpPr txBox="1"/>
          <p:nvPr/>
        </p:nvSpPr>
        <p:spPr>
          <a:xfrm>
            <a:off x="2084780" y="2667000"/>
            <a:ext cx="49744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</a:t>
            </a:r>
          </a:p>
          <a:p>
            <a:pPr algn="ctr"/>
            <a:r>
              <a:rPr lang="en-US" sz="6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CẢM</a:t>
            </a:r>
          </a:p>
        </p:txBody>
      </p:sp>
      <p:pic>
        <p:nvPicPr>
          <p:cNvPr id="4" name="Picture 2" descr="C:\Users\Admin\Downloads\logo tran binh ttrong.png">
            <a:extLst>
              <a:ext uri="{FF2B5EF4-FFF2-40B4-BE49-F238E27FC236}">
                <a16:creationId xmlns:a16="http://schemas.microsoft.com/office/drawing/2014/main" id="{B5AB7E09-0573-4394-98DD-D8798E066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93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15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7" name="Text Box 11">
            <a:extLst>
              <a:ext uri="{FF2B5EF4-FFF2-40B4-BE49-F238E27FC236}">
                <a16:creationId xmlns:a16="http://schemas.microsoft.com/office/drawing/2014/main" id="{CD9074B9-5CBF-40BC-91BA-2E634DB80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0"/>
            <a:ext cx="7391400" cy="67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Tôi </a:t>
            </a: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nước tôi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Vừa </a:t>
            </a: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hậu </a:t>
            </a:r>
            <a:r>
              <a:rPr lang="en-US" altLang="vi-VN" sz="3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lại tuyệt vời </a:t>
            </a: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 xa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</a:t>
            </a:r>
            <a:r>
              <a:rPr lang="en-US" altLang="vi-VN" sz="3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rồi mới thương ta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Yêu nhau</a:t>
            </a:r>
            <a:r>
              <a:rPr lang="en-US" altLang="vi-VN" sz="3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 mấy cách xa 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cũng tìm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Ở </a:t>
            </a: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3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thì lại gặp </a:t>
            </a: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ngay</a:t>
            </a:r>
            <a:r>
              <a:rPr lang="en-US" altLang="vi-VN" sz="3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thì được phật, </a:t>
            </a:r>
            <a:r>
              <a:rPr lang="en-US" altLang="vi-VN" sz="3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tiên độ trì.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Mang theo truyện cổ</a:t>
            </a:r>
            <a:r>
              <a:rPr lang="en-US" altLang="vi-VN" sz="3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tôi đi</a:t>
            </a:r>
            <a:r>
              <a:rPr lang="en-US" altLang="vi-VN" sz="3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Nghe trong cuộc sống thầm thì tiếng xưa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cơn nắng,</a:t>
            </a:r>
            <a:r>
              <a:rPr lang="en-US" altLang="vi-VN" sz="3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cơn mưa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sông chảy</a:t>
            </a:r>
            <a:r>
              <a:rPr lang="en-US" altLang="vi-VN" sz="3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có rặng dừa nghiêng soi.</a:t>
            </a:r>
          </a:p>
        </p:txBody>
      </p:sp>
      <p:pic>
        <p:nvPicPr>
          <p:cNvPr id="3" name="Picture 2" descr="C:\Users\Admin\Downloads\logo tran binh ttrong.png">
            <a:extLst>
              <a:ext uri="{FF2B5EF4-FFF2-40B4-BE49-F238E27FC236}">
                <a16:creationId xmlns:a16="http://schemas.microsoft.com/office/drawing/2014/main" id="{E204EB99-A3A1-46D5-BF8D-57AF82D8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93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9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9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9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Download Board Template With Five Kids In Garden for free | Kids frames,  Early childhood centre, School images">
            <a:extLst>
              <a:ext uri="{FF2B5EF4-FFF2-40B4-BE49-F238E27FC236}">
                <a16:creationId xmlns:a16="http://schemas.microsoft.com/office/drawing/2014/main" id="{4B64EF32-9EE9-482B-9286-1CBAD1D50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96"/>
            <a:ext cx="9144000" cy="686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45E1BB-60C3-4614-BFF9-02A1CEA1A210}"/>
              </a:ext>
            </a:extLst>
          </p:cNvPr>
          <p:cNvSpPr txBox="1"/>
          <p:nvPr/>
        </p:nvSpPr>
        <p:spPr>
          <a:xfrm>
            <a:off x="979577" y="2971800"/>
            <a:ext cx="7097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LÒNG </a:t>
            </a:r>
          </a:p>
          <a:p>
            <a:pPr algn="ctr"/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</a:t>
            </a:r>
          </a:p>
        </p:txBody>
      </p:sp>
      <p:pic>
        <p:nvPicPr>
          <p:cNvPr id="4" name="Picture 2" descr="C:\Users\Admin\Downloads\logo tran binh ttrong.png">
            <a:extLst>
              <a:ext uri="{FF2B5EF4-FFF2-40B4-BE49-F238E27FC236}">
                <a16:creationId xmlns:a16="http://schemas.microsoft.com/office/drawing/2014/main" id="{B5AB7E09-0573-4394-98DD-D8798E066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93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91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6" descr="Truyen co nuoc minh">
            <a:extLst>
              <a:ext uri="{FF2B5EF4-FFF2-40B4-BE49-F238E27FC236}">
                <a16:creationId xmlns:a16="http://schemas.microsoft.com/office/drawing/2014/main" id="{1B3C0BAF-6D13-4423-AB51-E86BFB60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>
            <a:extLst>
              <a:ext uri="{FF2B5EF4-FFF2-40B4-BE49-F238E27FC236}">
                <a16:creationId xmlns:a16="http://schemas.microsoft.com/office/drawing/2014/main" id="{FE6EB8A2-3DE1-4C82-8532-6AEEE814A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0198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Tranh vẽ cảnh gì?</a:t>
            </a:r>
          </a:p>
        </p:txBody>
      </p:sp>
      <p:pic>
        <p:nvPicPr>
          <p:cNvPr id="6" name="Picture 2" descr="C:\Users\Admin\Downloads\logo tran binh ttrong.png">
            <a:extLst>
              <a:ext uri="{FF2B5EF4-FFF2-40B4-BE49-F238E27FC236}">
                <a16:creationId xmlns:a16="http://schemas.microsoft.com/office/drawing/2014/main" id="{CCA74865-F244-45A6-B982-5798B2068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>
            <a:extLst>
              <a:ext uri="{FF2B5EF4-FFF2-40B4-BE49-F238E27FC236}">
                <a16:creationId xmlns:a16="http://schemas.microsoft.com/office/drawing/2014/main" id="{99348CE6-B1B1-4A0B-BDE9-94D474148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4858"/>
            <a:ext cx="2657475" cy="76993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A2DD8D4D-A9DD-4828-A1A0-DB44BCB02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97" y="2130046"/>
            <a:ext cx="792347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36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lòng bài thơ và trả lời các câu hỏi trong sách giáo khoa.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i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bài: Thư thăm bạn- sgk trang 25</a:t>
            </a:r>
            <a:r>
              <a:rPr lang="en-US" altLang="vi-VN" sz="3600" b="1" i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3600" b="1" i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32">
            <a:extLst>
              <a:ext uri="{FF2B5EF4-FFF2-40B4-BE49-F238E27FC236}">
                <a16:creationId xmlns:a16="http://schemas.microsoft.com/office/drawing/2014/main" id="{A79E53D8-FA4D-4103-97E3-F46E6C139DAA}"/>
              </a:ext>
            </a:extLst>
          </p:cNvPr>
          <p:cNvGrpSpPr>
            <a:grpSpLocks/>
          </p:cNvGrpSpPr>
          <p:nvPr/>
        </p:nvGrpSpPr>
        <p:grpSpPr bwMode="auto">
          <a:xfrm>
            <a:off x="0" y="-17099"/>
            <a:ext cx="9144000" cy="6858000"/>
            <a:chOff x="1" y="1"/>
            <a:chExt cx="9143998" cy="6857999"/>
          </a:xfrm>
        </p:grpSpPr>
        <p:grpSp>
          <p:nvGrpSpPr>
            <p:cNvPr id="24581" name="Group 58">
              <a:extLst>
                <a:ext uri="{FF2B5EF4-FFF2-40B4-BE49-F238E27FC236}">
                  <a16:creationId xmlns:a16="http://schemas.microsoft.com/office/drawing/2014/main" id="{433158A9-A2D6-4BE5-843E-052B7B1329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24591" name="Picture 9" descr="J0099171">
                <a:extLst>
                  <a:ext uri="{FF2B5EF4-FFF2-40B4-BE49-F238E27FC236}">
                    <a16:creationId xmlns:a16="http://schemas.microsoft.com/office/drawing/2014/main" id="{A08B7CEC-68AC-404D-BDF8-52AB7FD04B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2" name="Picture 9" descr="J0099171">
                <a:extLst>
                  <a:ext uri="{FF2B5EF4-FFF2-40B4-BE49-F238E27FC236}">
                    <a16:creationId xmlns:a16="http://schemas.microsoft.com/office/drawing/2014/main" id="{2AFE1014-AFCC-4D1F-9D7F-9B1DB4CFA7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2" name="Group 59">
              <a:extLst>
                <a:ext uri="{FF2B5EF4-FFF2-40B4-BE49-F238E27FC236}">
                  <a16:creationId xmlns:a16="http://schemas.microsoft.com/office/drawing/2014/main" id="{95B45DBC-2F84-4F3F-BE3B-72B3906DB82D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24589" name="Picture 9" descr="J0099171">
                <a:extLst>
                  <a:ext uri="{FF2B5EF4-FFF2-40B4-BE49-F238E27FC236}">
                    <a16:creationId xmlns:a16="http://schemas.microsoft.com/office/drawing/2014/main" id="{3614C48E-10E0-451A-915A-7BCDA256E3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0" name="Picture 9" descr="J0099171">
                <a:extLst>
                  <a:ext uri="{FF2B5EF4-FFF2-40B4-BE49-F238E27FC236}">
                    <a16:creationId xmlns:a16="http://schemas.microsoft.com/office/drawing/2014/main" id="{8899C4CB-86FB-45C9-A651-56C64A2343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3" name="Group 62">
              <a:extLst>
                <a:ext uri="{FF2B5EF4-FFF2-40B4-BE49-F238E27FC236}">
                  <a16:creationId xmlns:a16="http://schemas.microsoft.com/office/drawing/2014/main" id="{56101022-584A-46CA-8A13-138B42E357B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24587" name="Picture 9" descr="J0099171">
                <a:extLst>
                  <a:ext uri="{FF2B5EF4-FFF2-40B4-BE49-F238E27FC236}">
                    <a16:creationId xmlns:a16="http://schemas.microsoft.com/office/drawing/2014/main" id="{B769493A-CFDB-443D-9A99-362114B598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8" name="Picture 9" descr="J0099171">
                <a:extLst>
                  <a:ext uri="{FF2B5EF4-FFF2-40B4-BE49-F238E27FC236}">
                    <a16:creationId xmlns:a16="http://schemas.microsoft.com/office/drawing/2014/main" id="{799B52F5-C5B4-4B76-BBAD-BD2AC22BCC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4" name="Group 65">
              <a:extLst>
                <a:ext uri="{FF2B5EF4-FFF2-40B4-BE49-F238E27FC236}">
                  <a16:creationId xmlns:a16="http://schemas.microsoft.com/office/drawing/2014/main" id="{589B66EE-1235-4FAE-8C97-C794CE11D4F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24585" name="Picture 9" descr="J0099171">
                <a:extLst>
                  <a:ext uri="{FF2B5EF4-FFF2-40B4-BE49-F238E27FC236}">
                    <a16:creationId xmlns:a16="http://schemas.microsoft.com/office/drawing/2014/main" id="{6CF3BEFA-1E11-4361-815D-A159D2037D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6" name="Picture 9" descr="J0099171">
                <a:extLst>
                  <a:ext uri="{FF2B5EF4-FFF2-40B4-BE49-F238E27FC236}">
                    <a16:creationId xmlns:a16="http://schemas.microsoft.com/office/drawing/2014/main" id="{AF8AAA85-A2E2-45A9-86E6-B33BAD099F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" name="Picture 2" descr="C:\Users\Admin\Downloads\logo tran binh ttrong.png">
            <a:extLst>
              <a:ext uri="{FF2B5EF4-FFF2-40B4-BE49-F238E27FC236}">
                <a16:creationId xmlns:a16="http://schemas.microsoft.com/office/drawing/2014/main" id="{A31CCA3E-678D-4BDA-856E-ECFB9474E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1" y="222750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Mùa Tốt Nghiệp Lễ Tốt Nghiệp Tốt Nghiệp Tiểu Học Nền Lễ Tốt Nghiệp, Lễ,  Tiệc Tốt Nghiệp, Poster Hình nền Vector để tải xuống miễn phí">
            <a:extLst>
              <a:ext uri="{FF2B5EF4-FFF2-40B4-BE49-F238E27FC236}">
                <a16:creationId xmlns:a16="http://schemas.microsoft.com/office/drawing/2014/main" id="{7D494C5D-81B4-426F-9CDE-7E1FD29D6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r="39367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295919-CB03-44AA-A461-634118435D56}"/>
              </a:ext>
            </a:extLst>
          </p:cNvPr>
          <p:cNvSpPr txBox="1"/>
          <p:nvPr/>
        </p:nvSpPr>
        <p:spPr>
          <a:xfrm>
            <a:off x="1360967" y="999460"/>
            <a:ext cx="6422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</a:p>
        </p:txBody>
      </p:sp>
      <p:pic>
        <p:nvPicPr>
          <p:cNvPr id="4" name="Picture 2" descr="C:\Users\Admin\Downloads\logo tran binh ttrong.png">
            <a:extLst>
              <a:ext uri="{FF2B5EF4-FFF2-40B4-BE49-F238E27FC236}">
                <a16:creationId xmlns:a16="http://schemas.microsoft.com/office/drawing/2014/main" id="{C4A0D887-ED21-4DC1-ADFB-CA59A0F52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BB3D6E-3B99-49DD-83C3-30325F910EA6}"/>
              </a:ext>
            </a:extLst>
          </p:cNvPr>
          <p:cNvSpPr txBox="1"/>
          <p:nvPr/>
        </p:nvSpPr>
        <p:spPr>
          <a:xfrm>
            <a:off x="-304800" y="982176"/>
            <a:ext cx="60198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0" i="0">
                <a:effectLst/>
                <a:latin typeface="+mj-lt"/>
              </a:rPr>
              <a:t>Tôi yêu truyện cổ nước tôi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Vừa nhân hậu lại tuyệt vời sâu xa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Thương người rồi mới thương ta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Yêu nhau dù mấy cách xa cũng tìm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Ở hiền thì lại gặp hiền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Người ngay thì được phật, tiên độ trì.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Mang theo truyện cổ tôi đi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Nghe trong cuộc sống thầm thì tiếng xưa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Vàng cơn nắng, trắng cơn mưa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Con sông chảy có rặng dừa nghiêng soi.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Đời cha ông với đời tôi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Như con sông với chân trời đã xa</a:t>
            </a:r>
          </a:p>
          <a:p>
            <a:pPr algn="ctr"/>
            <a:endParaRPr lang="vi-VN" sz="2400" b="0" i="0">
              <a:effectLst/>
              <a:latin typeface="+mj-lt"/>
            </a:endParaRPr>
          </a:p>
        </p:txBody>
      </p:sp>
      <p:pic>
        <p:nvPicPr>
          <p:cNvPr id="4" name="Picture 6" descr="Truyen co nuoc minh">
            <a:extLst>
              <a:ext uri="{FF2B5EF4-FFF2-40B4-BE49-F238E27FC236}">
                <a16:creationId xmlns:a16="http://schemas.microsoft.com/office/drawing/2014/main" id="{1D7FBB4D-A392-47A0-958E-168625DD2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7346"/>
            <a:ext cx="388620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\Downloads\logo tran binh ttrong.png">
            <a:extLst>
              <a:ext uri="{FF2B5EF4-FFF2-40B4-BE49-F238E27FC236}">
                <a16:creationId xmlns:a16="http://schemas.microsoft.com/office/drawing/2014/main" id="{E53D19E2-F442-425D-B014-CA7FBFCD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5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BB3D6E-3B99-49DD-83C3-30325F910EA6}"/>
              </a:ext>
            </a:extLst>
          </p:cNvPr>
          <p:cNvSpPr txBox="1"/>
          <p:nvPr/>
        </p:nvSpPr>
        <p:spPr>
          <a:xfrm>
            <a:off x="-304800" y="1143000"/>
            <a:ext cx="5715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0" i="0">
                <a:effectLst/>
                <a:latin typeface="+mj-lt"/>
              </a:rPr>
              <a:t>Chỉ còn truyện cổ thiết tha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Cho tôi nhận mặt ông cha của mình.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Rất công bằng, rất thông minh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Vừa độ lượng lại đa tình, đa mang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Thị thơm thị giấu người thơm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Chăm làm thì được áo cơm, cửa nhà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Đẽo cày theo ý người ta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Sẽ thành khúc gỗ, chẳng ra việc gì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Tôi nghe truyện cổ thầm thì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Lời cha ông dạy cũng vì đời sau.</a:t>
            </a:r>
          </a:p>
          <a:p>
            <a:pPr algn="ctr"/>
            <a:r>
              <a:rPr lang="vi-VN" sz="2400" b="0" i="0">
                <a:effectLst/>
                <a:latin typeface="+mj-lt"/>
              </a:rPr>
              <a:t>(theo </a:t>
            </a:r>
            <a:r>
              <a:rPr lang="vi-VN" sz="2400" b="1" i="0">
                <a:effectLst/>
                <a:latin typeface="+mj-lt"/>
              </a:rPr>
              <a:t>Lâm Thị Mỹ Dạ</a:t>
            </a:r>
            <a:r>
              <a:rPr lang="vi-VN" sz="2400" b="0" i="0">
                <a:effectLst/>
                <a:latin typeface="+mj-lt"/>
              </a:rPr>
              <a:t>)</a:t>
            </a:r>
          </a:p>
        </p:txBody>
      </p:sp>
      <p:pic>
        <p:nvPicPr>
          <p:cNvPr id="4" name="Picture 6" descr="Truyen co nuoc minh">
            <a:extLst>
              <a:ext uri="{FF2B5EF4-FFF2-40B4-BE49-F238E27FC236}">
                <a16:creationId xmlns:a16="http://schemas.microsoft.com/office/drawing/2014/main" id="{1D7FBB4D-A392-47A0-958E-168625DD2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7346"/>
            <a:ext cx="411480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\Downloads\logo tran binh ttrong.png">
            <a:extLst>
              <a:ext uri="{FF2B5EF4-FFF2-40B4-BE49-F238E27FC236}">
                <a16:creationId xmlns:a16="http://schemas.microsoft.com/office/drawing/2014/main" id="{00C07B6D-8E05-4498-B5AE-403B14742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65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on icon này dễ thương thật đấy | theNEXTvoz">
            <a:extLst>
              <a:ext uri="{FF2B5EF4-FFF2-40B4-BE49-F238E27FC236}">
                <a16:creationId xmlns:a16="http://schemas.microsoft.com/office/drawing/2014/main" id="{ACF8C9BC-E4D2-4F33-850F-5FDF99E7E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2" r="16754"/>
          <a:stretch/>
        </p:blipFill>
        <p:spPr bwMode="auto">
          <a:xfrm>
            <a:off x="6455033" y="154282"/>
            <a:ext cx="2536568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itle 2">
            <a:extLst>
              <a:ext uri="{FF2B5EF4-FFF2-40B4-BE49-F238E27FC236}">
                <a16:creationId xmlns:a16="http://schemas.microsoft.com/office/drawing/2014/main" id="{9FB7B702-B457-4C60-9724-15CD87C5E1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885843"/>
            <a:ext cx="8915400" cy="4819757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bài thơ làm 5 đoạn:</a:t>
            </a:r>
            <a:br>
              <a:rPr lang="en-US" alt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1: Từ đầu đến </a:t>
            </a:r>
            <a:r>
              <a:rPr lang="en-US" altLang="vi-V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phật, tiên độ trì</a:t>
            </a:r>
            <a:b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2: Tiếp theo đến </a:t>
            </a:r>
            <a:r>
              <a:rPr lang="en-US" altLang="vi-V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rặng dừa nghiêng soi</a:t>
            </a:r>
            <a:b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3: Tiếp theo đến </a:t>
            </a:r>
            <a:r>
              <a:rPr lang="en-US" altLang="vi-V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ông cha của mình</a:t>
            </a:r>
            <a:b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4: Tiếp theo đến </a:t>
            </a:r>
            <a:r>
              <a:rPr lang="en-US" altLang="vi-V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chẳng ra việc gì</a:t>
            </a:r>
            <a:b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5: Phần còn lại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F19D2A5-9E59-4900-80A3-640C358C4104}"/>
              </a:ext>
            </a:extLst>
          </p:cNvPr>
          <p:cNvSpPr/>
          <p:nvPr/>
        </p:nvSpPr>
        <p:spPr>
          <a:xfrm>
            <a:off x="1458075" y="128349"/>
            <a:ext cx="4702433" cy="1905000"/>
          </a:xfrm>
          <a:prstGeom prst="wedgeEllipseCallout">
            <a:avLst>
              <a:gd name="adj1" fmla="val 64760"/>
              <a:gd name="adj2" fmla="val -2038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bài thơ được chia thành mấy đoạn?</a:t>
            </a:r>
          </a:p>
        </p:txBody>
      </p:sp>
      <p:pic>
        <p:nvPicPr>
          <p:cNvPr id="5" name="Picture 2" descr="C:\Users\Admin\Downloads\logo tran binh ttrong.png">
            <a:extLst>
              <a:ext uri="{FF2B5EF4-FFF2-40B4-BE49-F238E27FC236}">
                <a16:creationId xmlns:a16="http://schemas.microsoft.com/office/drawing/2014/main" id="{15990003-D02B-49F0-8966-6DF15A0F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Download Board Template With Five Kids In Garden for free | Kids frames,  Early childhood centre, School images">
            <a:extLst>
              <a:ext uri="{FF2B5EF4-FFF2-40B4-BE49-F238E27FC236}">
                <a16:creationId xmlns:a16="http://schemas.microsoft.com/office/drawing/2014/main" id="{4B64EF32-9EE9-482B-9286-1CBAD1D50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96"/>
            <a:ext cx="9144000" cy="686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45E1BB-60C3-4614-BFF9-02A1CEA1A210}"/>
              </a:ext>
            </a:extLst>
          </p:cNvPr>
          <p:cNvSpPr txBox="1"/>
          <p:nvPr/>
        </p:nvSpPr>
        <p:spPr>
          <a:xfrm>
            <a:off x="2266721" y="2919219"/>
            <a:ext cx="4782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  <p:pic>
        <p:nvPicPr>
          <p:cNvPr id="4" name="Picture 2" descr="C:\Users\Admin\Downloads\logo tran binh ttrong.png">
            <a:extLst>
              <a:ext uri="{FF2B5EF4-FFF2-40B4-BE49-F238E27FC236}">
                <a16:creationId xmlns:a16="http://schemas.microsoft.com/office/drawing/2014/main" id="{B19F810F-03CB-4430-B3E5-F5A04AD7F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8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897041-9664-44E9-8A82-E2C039F26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102235"/>
            <a:ext cx="5372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Luyện đọc từ, đọc câu:</a:t>
            </a:r>
          </a:p>
        </p:txBody>
      </p:sp>
      <p:sp>
        <p:nvSpPr>
          <p:cNvPr id="13317" name="TextBox 6">
            <a:extLst>
              <a:ext uri="{FF2B5EF4-FFF2-40B4-BE49-F238E27FC236}">
                <a16:creationId xmlns:a16="http://schemas.microsoft.com/office/drawing/2014/main" id="{F8F7C65E-5B9A-4393-BC8C-C28766C09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51130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80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Ngắt nhịp đúng các dòng thơ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45D4B6-0E75-4B1D-85B7-DC5376012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02" y="898869"/>
            <a:ext cx="81807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80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Từ khó: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cổ, sâu xa, rặng, nghiêng soi, thiết tha, đẽo cày</a:t>
            </a:r>
            <a:endParaRPr lang="en-US" altLang="vi-VN">
              <a:solidFill>
                <a:srgbClr val="66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3F099E-CFF7-4399-8B0C-1329DF559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48000"/>
            <a:ext cx="6705600" cy="352725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yêu truyện cổ nước tôi</a:t>
            </a:r>
            <a:b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nhân hậu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tuyệt vời sâu xa</a:t>
            </a:r>
            <a:b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rồi mới thương ta</a:t>
            </a:r>
            <a:b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nhau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 mấy cách xa cũng tìm</a:t>
            </a:r>
            <a:b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công bằng,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rất thông minh</a:t>
            </a:r>
            <a:b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độ lượng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đa tình,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mang.</a:t>
            </a:r>
            <a:b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vi-VN" sz="320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3200">
              <a:solidFill>
                <a:srgbClr val="6666FF"/>
              </a:solidFill>
            </a:endParaRPr>
          </a:p>
        </p:txBody>
      </p:sp>
      <p:pic>
        <p:nvPicPr>
          <p:cNvPr id="7" name="Picture 2" descr="C:\Users\Admin\Downloads\logo tran binh ttrong.png">
            <a:extLst>
              <a:ext uri="{FF2B5EF4-FFF2-40B4-BE49-F238E27FC236}">
                <a16:creationId xmlns:a16="http://schemas.microsoft.com/office/drawing/2014/main" id="{E297380A-2148-4F88-9E80-EA340A54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93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95DEF4-F480-44DE-A580-18AB994FF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 trì</a:t>
            </a: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565C9-B796-4A34-A901-BD2F323F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144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(phật, tiên,….) cứu giúp và che chở cho người.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436DABE-1337-4983-9857-BEFE5D602870}"/>
              </a:ext>
            </a:extLst>
          </p:cNvPr>
          <p:cNvSpPr txBox="1">
            <a:spLocks/>
          </p:cNvSpPr>
          <p:nvPr/>
        </p:nvSpPr>
        <p:spPr bwMode="auto">
          <a:xfrm>
            <a:off x="2623335" y="95206"/>
            <a:ext cx="3429856" cy="8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36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Giải nghĩa từ: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6C4FF-1AE7-4C1D-BD29-887684C5B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 lượng</a:t>
            </a: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8A6F3D-757F-4C84-9C31-CB6123EBA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345379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rộng rãi, do tha thứ cho người khác.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C8128-4AF2-4CAD-8825-E0D4B4551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97667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Đa tình</a:t>
            </a: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B92E4-4983-4B20-BA55-10EE9EC11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8140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giàu tình cảm (nghĩa trong bài).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4C03AA-A82F-4B15-BB6D-7AFCB0C70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236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Đa mang</a:t>
            </a: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5EB5E6-5B50-4E54-8AA3-2C0ED92C7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724400"/>
            <a:ext cx="701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lo lắng, quan tâm đến nhiều người,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nhiều việc (nghĩa trong bài).</a:t>
            </a:r>
          </a:p>
        </p:txBody>
      </p:sp>
      <p:pic>
        <p:nvPicPr>
          <p:cNvPr id="14" name="Picture 2" descr="C:\Users\Admin\Downloads\logo tran binh ttrong.png">
            <a:extLst>
              <a:ext uri="{FF2B5EF4-FFF2-40B4-BE49-F238E27FC236}">
                <a16:creationId xmlns:a16="http://schemas.microsoft.com/office/drawing/2014/main" id="{552F2350-ADC6-400B-A7A5-F78397AE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93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Download Board Template With Five Kids In Garden for free | Kids frames,  Early childhood centre, School images">
            <a:extLst>
              <a:ext uri="{FF2B5EF4-FFF2-40B4-BE49-F238E27FC236}">
                <a16:creationId xmlns:a16="http://schemas.microsoft.com/office/drawing/2014/main" id="{4B64EF32-9EE9-482B-9286-1CBAD1D50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96"/>
            <a:ext cx="9144000" cy="686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45E1BB-60C3-4614-BFF9-02A1CEA1A210}"/>
              </a:ext>
            </a:extLst>
          </p:cNvPr>
          <p:cNvSpPr txBox="1"/>
          <p:nvPr/>
        </p:nvSpPr>
        <p:spPr>
          <a:xfrm>
            <a:off x="1828800" y="2919219"/>
            <a:ext cx="5444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pic>
        <p:nvPicPr>
          <p:cNvPr id="4" name="Picture 2" descr="C:\Users\Admin\Downloads\logo tran binh ttrong.png">
            <a:extLst>
              <a:ext uri="{FF2B5EF4-FFF2-40B4-BE49-F238E27FC236}">
                <a16:creationId xmlns:a16="http://schemas.microsoft.com/office/drawing/2014/main" id="{B5AB7E09-0573-4394-98DD-D8798E066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93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535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966</Words>
  <Application>Microsoft Office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VNI-Times</vt:lpstr>
      <vt:lpstr>Wingdings</vt:lpstr>
      <vt:lpstr>Default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Chia bài thơ làm 5 đoạn: Đoạn 1: Từ đầu đến phật, tiên độ trì Đoạn 2: Tiếp theo đến rặng dừa nghiêng soi Đoạn 3: Tiếp theo đến ông cha của mình Đoạn 4: Tiếp theo đến chẳng ra việc gì Đoạn 5: Phần còn lại</vt:lpstr>
      <vt:lpstr>PowerPoint Presentation</vt:lpstr>
      <vt:lpstr>   Tôi yêu truyện cổ nước tôi Vừa nhân hậu / lại tuyệt vời sâu xa Thương người / rồi mới thương ta Yêu nhau / dù mấy cách xa cũng tìm … Rất công bằng,/ rất thông minh Vừa độ lượng/ lại đa tình,/ đa mang.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Thien Thanh</dc:creator>
  <cp:lastModifiedBy>Nguyen Ngoc Lan</cp:lastModifiedBy>
  <cp:revision>82</cp:revision>
  <dcterms:created xsi:type="dcterms:W3CDTF">2005-08-18T20:36:48Z</dcterms:created>
  <dcterms:modified xsi:type="dcterms:W3CDTF">2021-08-11T08:29:53Z</dcterms:modified>
</cp:coreProperties>
</file>